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9" r:id="rId1"/>
  </p:sldMasterIdLst>
  <p:notesMasterIdLst>
    <p:notesMasterId r:id="rId22"/>
  </p:notesMasterIdLst>
  <p:sldIdLst>
    <p:sldId id="256" r:id="rId2"/>
    <p:sldId id="296" r:id="rId3"/>
    <p:sldId id="275" r:id="rId4"/>
    <p:sldId id="297" r:id="rId5"/>
    <p:sldId id="258" r:id="rId6"/>
    <p:sldId id="269" r:id="rId7"/>
    <p:sldId id="270" r:id="rId8"/>
    <p:sldId id="271" r:id="rId9"/>
    <p:sldId id="272" r:id="rId10"/>
    <p:sldId id="273" r:id="rId11"/>
    <p:sldId id="274" r:id="rId12"/>
    <p:sldId id="290" r:id="rId13"/>
    <p:sldId id="277" r:id="rId14"/>
    <p:sldId id="295" r:id="rId15"/>
    <p:sldId id="300" r:id="rId16"/>
    <p:sldId id="301" r:id="rId17"/>
    <p:sldId id="282" r:id="rId18"/>
    <p:sldId id="283" r:id="rId19"/>
    <p:sldId id="298" r:id="rId20"/>
    <p:sldId id="29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DC6"/>
    <a:srgbClr val="FE5442"/>
    <a:srgbClr val="0084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Ethnicity of </a:t>
            </a:r>
            <a:r>
              <a:rPr lang="en-US" dirty="0" smtClean="0"/>
              <a:t>people</a:t>
            </a:r>
            <a:r>
              <a:rPr lang="en-US" baseline="0" dirty="0" smtClean="0"/>
              <a:t> with Alström Syndrome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Ethnicity of AS Members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21-48FA-8C41-64B8F020F18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821-48FA-8C41-64B8F020F18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821-48FA-8C41-64B8F020F18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821-48FA-8C41-64B8F020F18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821-48FA-8C41-64B8F020F18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821-48FA-8C41-64B8F020F18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821-48FA-8C41-64B8F020F18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821-48FA-8C41-64B8F020F182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821-48FA-8C41-64B8F020F182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821-48FA-8C41-64B8F020F1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White British</c:v>
                </c:pt>
                <c:pt idx="1">
                  <c:v>British Asian - Pakistani</c:v>
                </c:pt>
                <c:pt idx="2">
                  <c:v>British Asian - Indian</c:v>
                </c:pt>
                <c:pt idx="3">
                  <c:v>British Asian - Bangladeshi</c:v>
                </c:pt>
                <c:pt idx="4">
                  <c:v>British Sri Lankan Tamil</c:v>
                </c:pt>
                <c:pt idx="5">
                  <c:v>British Turk</c:v>
                </c:pt>
                <c:pt idx="6">
                  <c:v>British Iraqi</c:v>
                </c:pt>
                <c:pt idx="7">
                  <c:v>British Cypriote</c:v>
                </c:pt>
                <c:pt idx="8">
                  <c:v>Dual Heritage</c:v>
                </c:pt>
                <c:pt idx="9">
                  <c:v>Black African 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39</c:v>
                </c:pt>
                <c:pt idx="1">
                  <c:v>22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5821-48FA-8C41-64B8F020F1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50672240"/>
        <c:axId val="250672632"/>
      </c:barChart>
      <c:catAx>
        <c:axId val="25067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672632"/>
        <c:crosses val="autoZero"/>
        <c:auto val="1"/>
        <c:lblAlgn val="ctr"/>
        <c:lblOffset val="100"/>
        <c:noMultiLvlLbl val="0"/>
      </c:catAx>
      <c:valAx>
        <c:axId val="25067263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672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ADA9-D221-45AD-8F0D-0A3FE1A239CC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A2C7A-B402-4C3F-AC54-EC2F28C7BF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12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A2C7A-B402-4C3F-AC54-EC2F28C7BF6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9016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B784-CB32-4849-A6CB-BA2EBB34DB4E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59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B784-CB32-4849-A6CB-BA2EBB34DB4E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992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B784-CB32-4849-A6CB-BA2EBB34DB4E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638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B784-CB32-4849-A6CB-BA2EBB34DB4E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928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B784-CB32-4849-A6CB-BA2EBB34DB4E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32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B784-CB32-4849-A6CB-BA2EBB34DB4E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616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B784-CB32-4849-A6CB-BA2EBB34DB4E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685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B784-CB32-4849-A6CB-BA2EBB34DB4E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7566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B784-CB32-4849-A6CB-BA2EBB34DB4E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34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="" xmlns:a16="http://schemas.microsoft.com/office/drawing/2014/main" id="{9177F653-3F5E-4DD2-AFA6-011920BAC3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67144" y="259211"/>
            <a:ext cx="2999232" cy="9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35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47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21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18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22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88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5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54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9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75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65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01/24/2019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ASUK AGM 2017-2018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37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="" xmlns:a16="http://schemas.microsoft.com/office/drawing/2014/main" id="{5E56DDBB-4D93-4ACB-84A6-B43FB20EF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405890"/>
            <a:ext cx="10058400" cy="2919222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>Alström Syndrome UK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7" name="Subtitle 6">
            <a:extLst>
              <a:ext uri="{FF2B5EF4-FFF2-40B4-BE49-F238E27FC236}">
                <a16:creationId xmlns="" xmlns:a16="http://schemas.microsoft.com/office/drawing/2014/main" id="{67345124-5665-4997-A999-9F40326AAE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800" b="1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Annual General </a:t>
            </a:r>
            <a:r>
              <a:rPr lang="en-GB" sz="2800" b="1" cap="none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</a:t>
            </a:r>
            <a:r>
              <a:rPr lang="en-GB" sz="2800" b="1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eeting 2017-2018</a:t>
            </a:r>
          </a:p>
          <a:p>
            <a:endParaRPr lang="en-GB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n-GB" b="1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24</a:t>
            </a:r>
            <a:r>
              <a:rPr lang="en-GB" b="1" cap="none" baseline="30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th</a:t>
            </a:r>
            <a:r>
              <a:rPr lang="en-GB" b="1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GB" b="1" cap="none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</a:t>
            </a:r>
            <a:r>
              <a:rPr lang="en-GB" b="1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anuary 2019</a:t>
            </a:r>
            <a:endParaRPr lang="en-GB" b="1" cap="none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17B52A7-D7CE-4455-B724-91955BEEB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08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+mn-lt"/>
                <a:cs typeface="Arial" panose="020B0604020202020204" pitchFamily="34" charset="0"/>
              </a:rPr>
              <a:t>Financial Position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4863AB2F-951D-4B58-9B5C-393DC3A13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50124"/>
            <a:ext cx="9635490" cy="36934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ASUK </a:t>
            </a:r>
            <a:r>
              <a:rPr lang="en-GB" sz="3600" dirty="0"/>
              <a:t>finances are healthy, we are working on </a:t>
            </a:r>
            <a:r>
              <a:rPr lang="en-GB" sz="3600" dirty="0" smtClean="0"/>
              <a:t>funding </a:t>
            </a:r>
            <a:r>
              <a:rPr lang="en-GB" sz="3600" dirty="0"/>
              <a:t>to maintain our reserves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General </a:t>
            </a:r>
            <a:r>
              <a:rPr lang="en-GB" sz="3600" dirty="0"/>
              <a:t>Funds - £107,000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9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796" y="861740"/>
            <a:ext cx="8596668" cy="7792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cs typeface="Arial" panose="020B0604020202020204" pitchFamily="34" charset="0"/>
              </a:rPr>
              <a:t/>
            </a:r>
            <a:br>
              <a:rPr lang="en-US" sz="4000" dirty="0">
                <a:cs typeface="Arial" panose="020B0604020202020204" pitchFamily="34" charset="0"/>
              </a:rPr>
            </a:br>
            <a:endParaRPr lang="en-GB" sz="4000" dirty="0">
              <a:cs typeface="Arial" panose="020B0604020202020204" pitchFamily="34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5B4E8FB0-58CE-4F5D-8298-3FBB4EEA1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05796" y="2200350"/>
            <a:ext cx="9014529" cy="38807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Accounting </a:t>
            </a:r>
            <a:r>
              <a:rPr lang="en-GB" sz="3600" dirty="0"/>
              <a:t>records comply with Act &amp; SORP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No </a:t>
            </a:r>
            <a:r>
              <a:rPr lang="en-GB" sz="3600" dirty="0"/>
              <a:t>matters to draw members attention to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9468046-A747-4A2F-B93E-F12A72EB2C93}"/>
              </a:ext>
            </a:extLst>
          </p:cNvPr>
          <p:cNvSpPr/>
          <p:nvPr/>
        </p:nvSpPr>
        <p:spPr>
          <a:xfrm>
            <a:off x="1205796" y="232849"/>
            <a:ext cx="10986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cs typeface="Arial" panose="020B0604020202020204" pitchFamily="34" charset="0"/>
              </a:rPr>
              <a:t>Independent Examiner's Report to the Trustees of Alström Syndrome UK</a:t>
            </a:r>
            <a:endParaRPr lang="en-GB" sz="4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chemeClr val="tx1"/>
                </a:solidFill>
              </a:rPr>
              <a:t/>
            </a:r>
            <a:br>
              <a:rPr lang="en-GB" sz="4000" b="1" dirty="0">
                <a:solidFill>
                  <a:schemeClr val="tx1"/>
                </a:solidFill>
              </a:rPr>
            </a:br>
            <a:r>
              <a:rPr lang="en-GB" sz="4000" b="1" dirty="0">
                <a:solidFill>
                  <a:schemeClr val="tx1"/>
                </a:solidFill>
              </a:rPr>
              <a:t/>
            </a:r>
            <a:br>
              <a:rPr lang="en-GB" sz="4000" b="1" dirty="0">
                <a:solidFill>
                  <a:schemeClr val="tx1"/>
                </a:solidFill>
              </a:rPr>
            </a:br>
            <a: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sz="4000" b="1" dirty="0">
                <a:solidFill>
                  <a:schemeClr val="tx1"/>
                </a:solidFill>
              </a:rPr>
              <a:t/>
            </a:r>
            <a:br>
              <a:rPr lang="en-GB" sz="4000" b="1" dirty="0">
                <a:solidFill>
                  <a:schemeClr val="tx1"/>
                </a:solidFill>
              </a:rPr>
            </a:br>
            <a:endParaRPr lang="en-GB" sz="40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FD78EA5-ABF1-4A84-8826-382766686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223" y="1845734"/>
            <a:ext cx="7946512" cy="2017606"/>
          </a:xfrm>
        </p:spPr>
        <p:txBody>
          <a:bodyPr>
            <a:normAutofit/>
          </a:bodyPr>
          <a:lstStyle/>
          <a:p>
            <a:endParaRPr lang="en-US" sz="3600" dirty="0" smtClean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</a:rPr>
              <a:t>Trevor </a:t>
            </a:r>
            <a:r>
              <a:rPr lang="en-US" sz="3600" dirty="0">
                <a:solidFill>
                  <a:schemeClr val="tx1"/>
                </a:solidFill>
              </a:rPr>
              <a:t>Parkin - Chair and Treasurer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5723CDC-79A1-462B-B478-C5E8150C3DDF}"/>
              </a:ext>
            </a:extLst>
          </p:cNvPr>
          <p:cNvSpPr/>
          <p:nvPr/>
        </p:nvSpPr>
        <p:spPr>
          <a:xfrm>
            <a:off x="1097280" y="988906"/>
            <a:ext cx="37886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/>
              <a:t>Annual Report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0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D85FCE-4D5A-4076-95B2-CB1381087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Annual 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4F89866-367C-459E-A06B-2DFAC250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2052" y="1843970"/>
            <a:ext cx="5043948" cy="4509205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We supported 73 families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68 children &amp; adults attended 13 AS clinics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We visited 46 families at home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We visited 11 children in School or College 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78 people (known to us) have AS. Most professionals will never meet a patient with AS because it is an ultra-rare disease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0518806-E163-4843-849D-5585269F7A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2074" y="1965901"/>
            <a:ext cx="5160516" cy="38469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100% of families who completed evaluation forms told us they were ‘happy’ or ‘very happy’ with the AS clinics &amp; ASUK Support Services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‘Moving on Up’ 6 young people were supported in preparation to move onto adult services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Breaking Down Barriers worked with 12 rare disease organisations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46FB844-0613-4472-B0E9-B60AA21C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4010" y="6486440"/>
            <a:ext cx="683339" cy="31181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39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D85FCE-4D5A-4076-95B2-CB1381087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Annual 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4F89866-367C-459E-A06B-2DFAC250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2052" y="1843970"/>
            <a:ext cx="5043948" cy="450920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Thanks to Children in Need Funding: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30 families joined in Foodie Friends Clubs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14 visually impaired young people enjoyed a ‘once in a lifetime’ driving experience 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3 families took part in horse riding adventures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For the year 2017/18 there were 6 Trustees on the Board of ASUK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7 people work for ASUK, supporting families, promoting research and raising awareness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We gave grants to 4 families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0518806-E163-4843-849D-5585269F7A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2074" y="1965901"/>
            <a:ext cx="5160516" cy="38469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We gave 4 items of exercise equipment/ gym membership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Our website reached 28,000 views from 107 countries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Our ‘Living with a Rare Disease’ animation helped to raise awareness of AS reaching an incredible 2,300 views.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46FB844-0613-4472-B0E9-B60AA21C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4010" y="6486440"/>
            <a:ext cx="683339" cy="31181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12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ASUK AGM 2017-2018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BC3F369F-B20D-4878-BB7E-3BBB03E24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89" t="2188" r="22002" b="1643"/>
          <a:stretch>
            <a:fillRect/>
          </a:stretch>
        </p:blipFill>
        <p:spPr bwMode="auto">
          <a:xfrm>
            <a:off x="811615" y="1139099"/>
            <a:ext cx="3884371" cy="4068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="" xmlns:a16="http://schemas.microsoft.com/office/drawing/2014/main" id="{02A704DA-70F6-4828-A30C-E1DD80D23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6" t="3171" r="19421" b="3223"/>
          <a:stretch>
            <a:fillRect/>
          </a:stretch>
        </p:blipFill>
        <p:spPr bwMode="auto">
          <a:xfrm>
            <a:off x="6272473" y="1611825"/>
            <a:ext cx="4432090" cy="3595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11615" y="548640"/>
            <a:ext cx="4085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People with Alström Syndrome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88625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ASUK AGM 2017-2018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176041"/>
              </p:ext>
            </p:extLst>
          </p:nvPr>
        </p:nvGraphicFramePr>
        <p:xfrm>
          <a:off x="588936" y="356461"/>
          <a:ext cx="10957301" cy="5718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747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69F065-A9FC-4AB2-8B5C-8D97BD6BD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Election of new Trustees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928B57-1D2F-43FF-A9CE-BBB8C5C5C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667134"/>
            <a:ext cx="4185623" cy="1018916"/>
          </a:xfrm>
        </p:spPr>
        <p:txBody>
          <a:bodyPr>
            <a:normAutofit/>
          </a:bodyPr>
          <a:lstStyle/>
          <a:p>
            <a:r>
              <a:rPr lang="en-GB" sz="2800" cap="none" dirty="0" smtClean="0">
                <a:solidFill>
                  <a:schemeClr val="accent1">
                    <a:lumMod val="75000"/>
                  </a:schemeClr>
                </a:solidFill>
              </a:rPr>
              <a:t>Parminder </a:t>
            </a:r>
            <a:r>
              <a:rPr lang="en-GB" sz="2800" cap="none" dirty="0">
                <a:solidFill>
                  <a:schemeClr val="accent1">
                    <a:lumMod val="75000"/>
                  </a:schemeClr>
                </a:solidFill>
              </a:rPr>
              <a:t>J</a:t>
            </a:r>
            <a:r>
              <a:rPr lang="en-GB" sz="2800" cap="none" dirty="0" smtClean="0">
                <a:solidFill>
                  <a:schemeClr val="accent1">
                    <a:lumMod val="75000"/>
                  </a:schemeClr>
                </a:solidFill>
              </a:rPr>
              <a:t>utla</a:t>
            </a:r>
            <a:endParaRPr lang="en-GB" sz="28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64AFCEB-54BE-4DC8-A302-303930228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4474" y="2686050"/>
            <a:ext cx="8391952" cy="33553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Parminder </a:t>
            </a:r>
            <a:r>
              <a:rPr lang="en-US" dirty="0"/>
              <a:t>Jutla joined the ASUK Board of Trustees in March 2018. He brings extensive experience and knowledge and is a welcome addition to the board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His </a:t>
            </a:r>
            <a:r>
              <a:rPr lang="en-US" dirty="0"/>
              <a:t>experience includes developing programmes that have received grant funding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He </a:t>
            </a:r>
            <a:r>
              <a:rPr lang="en-US" dirty="0"/>
              <a:t>has fundraised from a variety of sources to deliver local, national and international support and resource services for social entrepreneurs, local organisations and community groups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He </a:t>
            </a:r>
            <a:r>
              <a:rPr lang="en-US" dirty="0"/>
              <a:t>also has experience planning and undertaking voluntary sector project evaluations.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DB97BF-6281-4127-9B8F-CD60681DD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4" name="Picture 13" descr="A person wearing a hat&#10;&#10;Description generated with very high confidence">
            <a:extLst>
              <a:ext uri="{FF2B5EF4-FFF2-40B4-BE49-F238E27FC236}">
                <a16:creationId xmlns="" xmlns:a16="http://schemas.microsoft.com/office/drawing/2014/main" id="{F20FE8F9-F8DD-4213-879E-40D555800D7D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3" r="-4"/>
          <a:stretch/>
        </p:blipFill>
        <p:spPr bwMode="auto">
          <a:xfrm rot="757572">
            <a:off x="9298592" y="1906685"/>
            <a:ext cx="1867416" cy="28758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9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1E6B69-DBF2-499B-9000-530AF7C78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Trustees standing down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6F0FC8E-7B37-46CB-A2EE-8335ABB01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0671" y="1865102"/>
            <a:ext cx="4937760" cy="736282"/>
          </a:xfrm>
        </p:spPr>
        <p:txBody>
          <a:bodyPr>
            <a:normAutofit/>
          </a:bodyPr>
          <a:lstStyle/>
          <a:p>
            <a:r>
              <a:rPr lang="en-GB" sz="2800" cap="none" dirty="0" smtClean="0">
                <a:solidFill>
                  <a:schemeClr val="accent1">
                    <a:lumMod val="75000"/>
                  </a:schemeClr>
                </a:solidFill>
              </a:rPr>
              <a:t>Rick Steeds</a:t>
            </a:r>
            <a:endParaRPr lang="en-GB" sz="28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EDFC6D-AC5C-4567-A530-3731A42C5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446514"/>
            <a:ext cx="10599420" cy="33041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/>
              <a:t> Dr. Rick Steeds joined the board in March 2018. On </a:t>
            </a:r>
            <a:r>
              <a:rPr lang="en-US" sz="2800" dirty="0"/>
              <a:t>4</a:t>
            </a:r>
            <a:r>
              <a:rPr lang="en-US" sz="2800" baseline="30000" dirty="0"/>
              <a:t>th</a:t>
            </a:r>
            <a:r>
              <a:rPr lang="en-US" sz="2800" dirty="0"/>
              <a:t> December 2018 </a:t>
            </a:r>
            <a:r>
              <a:rPr lang="en-US" sz="2800" dirty="0" smtClean="0"/>
              <a:t>he </a:t>
            </a:r>
            <a:r>
              <a:rPr lang="en-US" sz="2800" dirty="0"/>
              <a:t>stood down as an ASUK trustee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/>
              <a:t> We </a:t>
            </a:r>
            <a:r>
              <a:rPr lang="en-US" sz="2800" dirty="0"/>
              <a:t>are extremely appreciative for his input to date and would welcome him should he wish to return at any point in the future.</a:t>
            </a:r>
          </a:p>
          <a:p>
            <a:pPr>
              <a:lnSpc>
                <a:spcPct val="150000"/>
              </a:lnSpc>
            </a:pP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B36B5C2-CD7E-4890-A5FD-A0859A0AB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8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1E6B69-DBF2-499B-9000-530AF7C78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Re-election of Trustees</a:t>
            </a:r>
            <a:endParaRPr lang="en-GB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6F0FC8E-7B37-46CB-A2EE-8335ABB01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0671" y="1865102"/>
            <a:ext cx="4937760" cy="736282"/>
          </a:xfrm>
        </p:spPr>
        <p:txBody>
          <a:bodyPr>
            <a:normAutofit/>
          </a:bodyPr>
          <a:lstStyle/>
          <a:p>
            <a:r>
              <a:rPr lang="en-GB" sz="2800" cap="none" dirty="0" smtClean="0">
                <a:solidFill>
                  <a:schemeClr val="accent1"/>
                </a:solidFill>
              </a:rPr>
              <a:t>Trustees</a:t>
            </a:r>
            <a:endParaRPr lang="en-GB" sz="2800" cap="none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EDFC6D-AC5C-4567-A530-3731A42C5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446514"/>
            <a:ext cx="10599420" cy="33041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Dawn Mayes      Michelle Hough      Alex Griffiths-Rayson      Kez Hayat Parminder Jutla      Trevor Parkin      Dr. Richard Paisey</a:t>
            </a:r>
            <a:endParaRPr lang="en-US" sz="28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1"/>
                </a:solidFill>
              </a:rPr>
              <a:t>Re-election nominations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/>
              <a:t>Dawn Mayes-Vice Chair</a:t>
            </a:r>
            <a:endParaRPr lang="en-US" sz="2800" dirty="0"/>
          </a:p>
          <a:p>
            <a:pPr>
              <a:lnSpc>
                <a:spcPct val="150000"/>
              </a:lnSpc>
            </a:pP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B36B5C2-CD7E-4890-A5FD-A0859A0AB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03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chemeClr val="tx1"/>
                </a:solidFill>
              </a:rPr>
              <a:t/>
            </a:r>
            <a:br>
              <a:rPr lang="en-GB" sz="4000" b="1" dirty="0">
                <a:solidFill>
                  <a:schemeClr val="tx1"/>
                </a:solidFill>
              </a:rPr>
            </a:br>
            <a:r>
              <a:rPr lang="en-GB" sz="4000" b="1" dirty="0">
                <a:solidFill>
                  <a:schemeClr val="tx1"/>
                </a:solidFill>
              </a:rPr>
              <a:t/>
            </a:r>
            <a:br>
              <a:rPr lang="en-GB" sz="4000" b="1" dirty="0">
                <a:solidFill>
                  <a:schemeClr val="tx1"/>
                </a:solidFill>
              </a:rPr>
            </a:br>
            <a: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sz="4000" b="1" dirty="0">
                <a:solidFill>
                  <a:schemeClr val="tx1"/>
                </a:solidFill>
              </a:rPr>
              <a:t/>
            </a:r>
            <a:br>
              <a:rPr lang="en-GB" sz="4000" b="1" dirty="0">
                <a:solidFill>
                  <a:schemeClr val="tx1"/>
                </a:solidFill>
              </a:rPr>
            </a:br>
            <a:endParaRPr lang="en-GB" sz="40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FD78EA5-ABF1-4A84-8826-382766686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122" y="2183970"/>
            <a:ext cx="9398917" cy="2662350"/>
          </a:xfrm>
        </p:spPr>
        <p:txBody>
          <a:bodyPr>
            <a:noAutofit/>
          </a:bodyPr>
          <a:lstStyle/>
          <a:p>
            <a:r>
              <a:rPr lang="en-US" sz="3200" dirty="0" smtClean="0"/>
              <a:t>Michelle Hough - outgoing Chair of  Alström Syndrome UK </a:t>
            </a:r>
          </a:p>
          <a:p>
            <a:r>
              <a:rPr lang="en-US" sz="3200" dirty="0" smtClean="0"/>
              <a:t>Trevor Parkin - Interim Chair Of Alström Syndrome UK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Introduction and purpose of this AGM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5723CDC-79A1-462B-B478-C5E8150C3DDF}"/>
              </a:ext>
            </a:extLst>
          </p:cNvPr>
          <p:cNvSpPr/>
          <p:nvPr/>
        </p:nvSpPr>
        <p:spPr>
          <a:xfrm>
            <a:off x="1097280" y="988906"/>
            <a:ext cx="25364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 smtClean="0"/>
              <a:t>Welcome</a:t>
            </a:r>
            <a:endParaRPr lang="en-GB" sz="4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1E6B69-DBF2-499B-9000-530AF7C78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Conclude</a:t>
            </a:r>
            <a:endParaRPr lang="en-GB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6F0FC8E-7B37-46CB-A2EE-8335ABB01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0671" y="1865102"/>
            <a:ext cx="4937760" cy="736282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</a:rPr>
              <a:t>AGM 2017-2018</a:t>
            </a:r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EDFC6D-AC5C-4567-A530-3731A42C5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17370" y="2446514"/>
            <a:ext cx="9879330" cy="33041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3600" dirty="0" smtClean="0"/>
              <a:t>Resolutions </a:t>
            </a:r>
          </a:p>
          <a:p>
            <a:pPr>
              <a:lnSpc>
                <a:spcPct val="150000"/>
              </a:lnSpc>
            </a:pPr>
            <a:r>
              <a:rPr lang="en-GB" sz="3600" dirty="0" smtClean="0"/>
              <a:t>Any other Business?</a:t>
            </a:r>
          </a:p>
          <a:p>
            <a:pPr>
              <a:lnSpc>
                <a:spcPct val="150000"/>
              </a:lnSpc>
            </a:pPr>
            <a:r>
              <a:rPr lang="en-GB" sz="3600" dirty="0" smtClean="0"/>
              <a:t>Questions?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B36B5C2-CD7E-4890-A5FD-A0859A0AB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260" y="158861"/>
            <a:ext cx="4703440" cy="146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84FA8A-62F1-4664-8E37-201BC91CB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+mn-lt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ADFA50-47E8-454D-BF87-F0C8AE1C2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47264"/>
            <a:ext cx="8596668" cy="430261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Introductions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Apologies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Minutes from the last AGM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Any matters and actions arising from the minutes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The Financial </a:t>
            </a:r>
            <a:r>
              <a:rPr lang="en-US" sz="2000" dirty="0">
                <a:solidFill>
                  <a:schemeClr val="tx1"/>
                </a:solidFill>
              </a:rPr>
              <a:t>Report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The Annual </a:t>
            </a:r>
            <a:r>
              <a:rPr lang="en-US" sz="2000" dirty="0">
                <a:solidFill>
                  <a:schemeClr val="tx1"/>
                </a:solidFill>
              </a:rPr>
              <a:t>Report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Achievements and Challenges </a:t>
            </a:r>
            <a:r>
              <a:rPr lang="en-US" dirty="0" smtClean="0"/>
              <a:t>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2017-2018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Trustees-Election and re-election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Resolutions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AOB</a:t>
            </a:r>
          </a:p>
          <a:p>
            <a:endParaRPr lang="en-GB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4E1C74-C786-4A28-BB5E-8802EF99D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96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84FA8A-62F1-4664-8E37-201BC91CB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+mn-lt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ADFA50-47E8-454D-BF87-F0C8AE1C2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47264"/>
            <a:ext cx="8596668" cy="4302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Apologies </a:t>
            </a:r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Minutes from the last AGM 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Any matters and actions arising from the minutes </a:t>
            </a:r>
          </a:p>
          <a:p>
            <a:endParaRPr lang="en-GB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4E1C74-C786-4A28-BB5E-8802EF99D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04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n-GB" sz="4000" b="1" dirty="0">
                <a:solidFill>
                  <a:schemeClr val="tx1"/>
                </a:solidFill>
              </a:rPr>
              <a:t/>
            </a:r>
            <a:br>
              <a:rPr lang="en-GB" sz="4000" b="1" dirty="0">
                <a:solidFill>
                  <a:schemeClr val="tx1"/>
                </a:solidFill>
              </a:rPr>
            </a:br>
            <a:r>
              <a:rPr lang="en-GB" sz="4000" b="1" dirty="0">
                <a:solidFill>
                  <a:schemeClr val="tx1"/>
                </a:solidFill>
              </a:rPr>
              <a:t/>
            </a:r>
            <a:br>
              <a:rPr lang="en-GB" sz="4000" b="1" dirty="0">
                <a:solidFill>
                  <a:schemeClr val="tx1"/>
                </a:solidFill>
              </a:rPr>
            </a:br>
            <a: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GB" sz="40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sz="4000" b="1" dirty="0">
                <a:solidFill>
                  <a:schemeClr val="tx1"/>
                </a:solidFill>
              </a:rPr>
              <a:t/>
            </a:r>
            <a:br>
              <a:rPr lang="en-GB" sz="4000" b="1" dirty="0">
                <a:solidFill>
                  <a:schemeClr val="tx1"/>
                </a:solidFill>
              </a:rPr>
            </a:br>
            <a:endParaRPr lang="en-GB" sz="40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FD78EA5-ABF1-4A84-8826-382766686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123" y="2183970"/>
            <a:ext cx="7946512" cy="219372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Financial Reporting for 2017 to 2018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</a:rPr>
              <a:t>Finance Manager Steve Scoffield 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5723CDC-79A1-462B-B478-C5E8150C3DDF}"/>
              </a:ext>
            </a:extLst>
          </p:cNvPr>
          <p:cNvSpPr/>
          <p:nvPr/>
        </p:nvSpPr>
        <p:spPr>
          <a:xfrm>
            <a:off x="1097280" y="988906"/>
            <a:ext cx="74530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/>
              <a:t>Financial Report 2017 –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08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="" xmlns:a16="http://schemas.microsoft.com/office/drawing/2014/main" id="{70E80E53-B011-4A9E-BAAD-8EB6B303D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Income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15E44C43-8C53-4AEA-8A94-E598DD4733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2017 </a:t>
            </a:r>
            <a:r>
              <a:rPr lang="en-GB" sz="3600" dirty="0"/>
              <a:t>– 2018 - £198,000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2016 </a:t>
            </a:r>
            <a:r>
              <a:rPr lang="en-GB" sz="3600" dirty="0"/>
              <a:t>– 2017 - £205,00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2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="" xmlns:a16="http://schemas.microsoft.com/office/drawing/2014/main" id="{D0046207-A1DF-447A-916F-A1F5032CB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GB" dirty="0">
                <a:latin typeface="+mn-lt"/>
              </a:rPr>
              <a:t>Income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="" xmlns:a16="http://schemas.microsoft.com/office/drawing/2014/main" id="{39154877-8DFE-4433-9AA9-5EEF153F40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1851185"/>
            <a:ext cx="7723716" cy="53749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NHS </a:t>
            </a:r>
            <a:r>
              <a:rPr lang="en-GB" sz="3600" dirty="0"/>
              <a:t>- £133,000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Children </a:t>
            </a:r>
            <a:r>
              <a:rPr lang="en-GB" sz="3600" dirty="0"/>
              <a:t>in Need - £23,000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Breaking </a:t>
            </a:r>
            <a:r>
              <a:rPr lang="en-GB" sz="3600" dirty="0"/>
              <a:t>Down Barriers - £20,000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General </a:t>
            </a:r>
            <a:r>
              <a:rPr lang="en-GB" sz="3600" dirty="0"/>
              <a:t>funds - £20,000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33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+mn-lt"/>
                <a:cs typeface="Arial" panose="020B0604020202020204" pitchFamily="34" charset="0"/>
              </a:rPr>
              <a:t>Expenditure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="" xmlns:a16="http://schemas.microsoft.com/office/drawing/2014/main" id="{D3721F52-D545-4D92-807A-E0FD74187E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7221" y="1855789"/>
            <a:ext cx="7423854" cy="388077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2017 </a:t>
            </a:r>
            <a:r>
              <a:rPr lang="en-GB" sz="3600" dirty="0"/>
              <a:t>– 2018 - £244,000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2016 </a:t>
            </a:r>
            <a:r>
              <a:rPr lang="en-GB" sz="3600" dirty="0"/>
              <a:t>– 2017 - £200,00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4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+mn-lt"/>
                <a:cs typeface="Arial" panose="020B0604020202020204" pitchFamily="34" charset="0"/>
              </a:rPr>
              <a:t>Additional spend 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9DE7D39D-E95E-4ADF-B16A-E6E53C613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6320" y="1965960"/>
            <a:ext cx="10743141" cy="43040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Full </a:t>
            </a:r>
            <a:r>
              <a:rPr lang="en-GB" sz="3600" dirty="0"/>
              <a:t>year for new staff including CEO and family support workers	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GB" sz="36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GB" sz="3600" dirty="0" smtClean="0"/>
              <a:t> Raising </a:t>
            </a:r>
            <a:r>
              <a:rPr lang="en-GB" sz="3600" dirty="0"/>
              <a:t>awareness including scientific symposium &amp; ASUK </a:t>
            </a:r>
            <a:r>
              <a:rPr lang="en-GB" sz="3600" dirty="0" smtClean="0"/>
              <a:t>Conference. Presenting and attendance </a:t>
            </a:r>
            <a:r>
              <a:rPr lang="en-GB" sz="3600" dirty="0"/>
              <a:t>at international conferences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ASUK AGM 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2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2">
      <a:dk1>
        <a:srgbClr val="000000"/>
      </a:dk1>
      <a:lt1>
        <a:srgbClr val="FFFFFF"/>
      </a:lt1>
      <a:dk2>
        <a:srgbClr val="0084C9"/>
      </a:dk2>
      <a:lt2>
        <a:srgbClr val="EBEBEB"/>
      </a:lt2>
      <a:accent1>
        <a:srgbClr val="0432FF"/>
      </a:accent1>
      <a:accent2>
        <a:srgbClr val="00ADC1"/>
      </a:accent2>
      <a:accent3>
        <a:srgbClr val="EE9D26"/>
      </a:accent3>
      <a:accent4>
        <a:srgbClr val="FE5442"/>
      </a:accent4>
      <a:accent5>
        <a:srgbClr val="8CD600"/>
      </a:accent5>
      <a:accent6>
        <a:srgbClr val="CEDADF"/>
      </a:accent6>
      <a:hlink>
        <a:srgbClr val="9EB5BF"/>
      </a:hlink>
      <a:folHlink>
        <a:srgbClr val="B9D18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721</Words>
  <Application>Microsoft Office PowerPoint</Application>
  <PresentationFormat>Widescreen</PresentationFormat>
  <Paragraphs>152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Retrospect</vt:lpstr>
      <vt:lpstr>Alström Syndrome UK </vt:lpstr>
      <vt:lpstr>     </vt:lpstr>
      <vt:lpstr>Agenda</vt:lpstr>
      <vt:lpstr>Agenda</vt:lpstr>
      <vt:lpstr>     </vt:lpstr>
      <vt:lpstr>Income</vt:lpstr>
      <vt:lpstr>Income</vt:lpstr>
      <vt:lpstr>Expenditure</vt:lpstr>
      <vt:lpstr>Additional spend on</vt:lpstr>
      <vt:lpstr>Financial Position</vt:lpstr>
      <vt:lpstr> </vt:lpstr>
      <vt:lpstr>     </vt:lpstr>
      <vt:lpstr>Annual Summary</vt:lpstr>
      <vt:lpstr>Annual Summary</vt:lpstr>
      <vt:lpstr>PowerPoint Presentation</vt:lpstr>
      <vt:lpstr>PowerPoint Presentation</vt:lpstr>
      <vt:lpstr>Election of new Trustees</vt:lpstr>
      <vt:lpstr>Trustees standing down</vt:lpstr>
      <vt:lpstr>Re-election of Trustees</vt:lpstr>
      <vt:lpstr>Conclude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Alström Syndrome UK Annual General Meeting 2019</dc:title>
  <dc:creator>Liz Loughery</dc:creator>
  <cp:lastModifiedBy>Catherine Lewis</cp:lastModifiedBy>
  <cp:revision>55</cp:revision>
  <dcterms:created xsi:type="dcterms:W3CDTF">2019-01-17T12:04:40Z</dcterms:created>
  <dcterms:modified xsi:type="dcterms:W3CDTF">2019-02-06T17:47:28Z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